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66" r:id="rId2"/>
    <p:sldId id="309" r:id="rId3"/>
    <p:sldId id="310" r:id="rId4"/>
    <p:sldId id="311" r:id="rId5"/>
    <p:sldId id="307" r:id="rId6"/>
    <p:sldId id="308" r:id="rId7"/>
    <p:sldId id="295"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orley, Katherine R [ISSO]" initials="WKR[" lastIdx="1" clrIdx="0">
    <p:extLst>
      <p:ext uri="{19B8F6BF-5375-455C-9EA6-DF929625EA0E}">
        <p15:presenceInfo xmlns:p15="http://schemas.microsoft.com/office/powerpoint/2012/main" userId="S::krlund@iastate.edu::4a68039e-fc4a-4619-83dc-71a055b22b7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5"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6CAFB1-6841-4EF0-B871-49648CB2F0CB}" type="datetimeFigureOut">
              <a:rPr lang="en-US" smtClean="0"/>
              <a:t>7/17/2023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5FB212-7021-4C88-9CAE-E34B898CF436}" type="slidenum">
              <a:rPr lang="en-US" smtClean="0"/>
              <a:t>‹#›</a:t>
            </a:fld>
            <a:endParaRPr lang="en-US"/>
          </a:p>
        </p:txBody>
      </p:sp>
    </p:spTree>
    <p:extLst>
      <p:ext uri="{BB962C8B-B14F-4D97-AF65-F5344CB8AC3E}">
        <p14:creationId xmlns:p14="http://schemas.microsoft.com/office/powerpoint/2010/main" val="1514493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“Welcome to ISSO’s presentation on Immigration Regulations for </a:t>
            </a:r>
            <a:r>
              <a:rPr lang="en-US" sz="1200" b="1" kern="1200" dirty="0">
                <a:solidFill>
                  <a:schemeClr val="tx1"/>
                </a:solidFill>
                <a:effectLst/>
                <a:latin typeface="+mn-lt"/>
                <a:ea typeface="+mn-ea"/>
                <a:cs typeface="+mn-cs"/>
              </a:rPr>
              <a:t>F-1 students.</a:t>
            </a:r>
            <a:r>
              <a:rPr lang="en-US" sz="1200" kern="1200" dirty="0">
                <a:solidFill>
                  <a:schemeClr val="tx1"/>
                </a:solidFill>
                <a:effectLst/>
                <a:latin typeface="+mn-lt"/>
                <a:ea typeface="+mn-ea"/>
                <a:cs typeface="+mn-cs"/>
              </a:rPr>
              <a:t> My name is Gene Manhattan and I am one of the international student advisors in the International Students and Scholars Office at Iowa State University. On behalf of the entire ISSO team, we would like to welcome you to the Iowa State University and wish you the best of luck on your adventure as you join the international cyclone family here in Ames, Iowa.”</a:t>
            </a:r>
          </a:p>
          <a:p>
            <a:endParaRPr lang="en-US" dirty="0"/>
          </a:p>
        </p:txBody>
      </p:sp>
      <p:sp>
        <p:nvSpPr>
          <p:cNvPr id="4" name="Slide Number Placeholder 3"/>
          <p:cNvSpPr>
            <a:spLocks noGrp="1"/>
          </p:cNvSpPr>
          <p:nvPr>
            <p:ph type="sldNum" sz="quarter" idx="5"/>
          </p:nvPr>
        </p:nvSpPr>
        <p:spPr/>
        <p:txBody>
          <a:bodyPr/>
          <a:lstStyle/>
          <a:p>
            <a:fld id="{61152178-7022-4381-B243-8F13FA4D2102}" type="slidenum">
              <a:rPr lang="en-US" smtClean="0"/>
              <a:t>1</a:t>
            </a:fld>
            <a:endParaRPr lang="en-US"/>
          </a:p>
        </p:txBody>
      </p:sp>
    </p:spTree>
    <p:extLst>
      <p:ext uri="{BB962C8B-B14F-4D97-AF65-F5344CB8AC3E}">
        <p14:creationId xmlns:p14="http://schemas.microsoft.com/office/powerpoint/2010/main" val="2939881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9E46D-5516-46EE-B7D8-029454B350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28BC0ED-E088-4F7B-B08E-0DE92244B4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305B5C8-2FDE-47E7-B5DA-C5AE152A2571}"/>
              </a:ext>
            </a:extLst>
          </p:cNvPr>
          <p:cNvSpPr>
            <a:spLocks noGrp="1"/>
          </p:cNvSpPr>
          <p:nvPr>
            <p:ph type="dt" sz="half" idx="10"/>
          </p:nvPr>
        </p:nvSpPr>
        <p:spPr/>
        <p:txBody>
          <a:bodyPr/>
          <a:lstStyle/>
          <a:p>
            <a:fld id="{DC9E24D1-59B5-4185-92DF-06C673F815CE}" type="datetimeFigureOut">
              <a:rPr lang="en-US" smtClean="0"/>
              <a:t>7/17/2023</a:t>
            </a:fld>
            <a:endParaRPr lang="en-US"/>
          </a:p>
        </p:txBody>
      </p:sp>
      <p:sp>
        <p:nvSpPr>
          <p:cNvPr id="5" name="Footer Placeholder 4">
            <a:extLst>
              <a:ext uri="{FF2B5EF4-FFF2-40B4-BE49-F238E27FC236}">
                <a16:creationId xmlns:a16="http://schemas.microsoft.com/office/drawing/2014/main" id="{8AEF214F-D544-4A93-A8D8-2A219FB00B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0EEB98-BC69-44F3-9AB3-80E0F82B3ABD}"/>
              </a:ext>
            </a:extLst>
          </p:cNvPr>
          <p:cNvSpPr>
            <a:spLocks noGrp="1"/>
          </p:cNvSpPr>
          <p:nvPr>
            <p:ph type="sldNum" sz="quarter" idx="12"/>
          </p:nvPr>
        </p:nvSpPr>
        <p:spPr/>
        <p:txBody>
          <a:bodyPr/>
          <a:lstStyle/>
          <a:p>
            <a:fld id="{A522E4A2-1D26-4CB4-B115-0BE1D10A839A}" type="slidenum">
              <a:rPr lang="en-US" smtClean="0"/>
              <a:t>‹#›</a:t>
            </a:fld>
            <a:endParaRPr lang="en-US"/>
          </a:p>
        </p:txBody>
      </p:sp>
    </p:spTree>
    <p:extLst>
      <p:ext uri="{BB962C8B-B14F-4D97-AF65-F5344CB8AC3E}">
        <p14:creationId xmlns:p14="http://schemas.microsoft.com/office/powerpoint/2010/main" val="1129846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0760C-7B68-4A8E-A3A1-F6E359D86EB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249F8E5-1A12-4EFF-854A-E6D6A63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4580F1-1377-43D6-AC53-F148A8120EF1}"/>
              </a:ext>
            </a:extLst>
          </p:cNvPr>
          <p:cNvSpPr>
            <a:spLocks noGrp="1"/>
          </p:cNvSpPr>
          <p:nvPr>
            <p:ph type="dt" sz="half" idx="10"/>
          </p:nvPr>
        </p:nvSpPr>
        <p:spPr/>
        <p:txBody>
          <a:bodyPr/>
          <a:lstStyle/>
          <a:p>
            <a:fld id="{DC9E24D1-59B5-4185-92DF-06C673F815CE}" type="datetimeFigureOut">
              <a:rPr lang="en-US" smtClean="0"/>
              <a:t>7/17/2023</a:t>
            </a:fld>
            <a:endParaRPr lang="en-US"/>
          </a:p>
        </p:txBody>
      </p:sp>
      <p:sp>
        <p:nvSpPr>
          <p:cNvPr id="5" name="Footer Placeholder 4">
            <a:extLst>
              <a:ext uri="{FF2B5EF4-FFF2-40B4-BE49-F238E27FC236}">
                <a16:creationId xmlns:a16="http://schemas.microsoft.com/office/drawing/2014/main" id="{6BCAF25C-F08A-4DA7-9B83-5728712EF3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AF1C6A-EBA6-4177-98F5-32B3B4FB65D5}"/>
              </a:ext>
            </a:extLst>
          </p:cNvPr>
          <p:cNvSpPr>
            <a:spLocks noGrp="1"/>
          </p:cNvSpPr>
          <p:nvPr>
            <p:ph type="sldNum" sz="quarter" idx="12"/>
          </p:nvPr>
        </p:nvSpPr>
        <p:spPr/>
        <p:txBody>
          <a:bodyPr/>
          <a:lstStyle/>
          <a:p>
            <a:fld id="{A522E4A2-1D26-4CB4-B115-0BE1D10A839A}" type="slidenum">
              <a:rPr lang="en-US" smtClean="0"/>
              <a:t>‹#›</a:t>
            </a:fld>
            <a:endParaRPr lang="en-US"/>
          </a:p>
        </p:txBody>
      </p:sp>
    </p:spTree>
    <p:extLst>
      <p:ext uri="{BB962C8B-B14F-4D97-AF65-F5344CB8AC3E}">
        <p14:creationId xmlns:p14="http://schemas.microsoft.com/office/powerpoint/2010/main" val="416715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086B48-B121-4723-B276-1E89D8CB778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8BB67BB-ECE2-46CD-BAA8-D9B25C9750D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3A24B9-F2D8-42F3-9805-3943377AABC6}"/>
              </a:ext>
            </a:extLst>
          </p:cNvPr>
          <p:cNvSpPr>
            <a:spLocks noGrp="1"/>
          </p:cNvSpPr>
          <p:nvPr>
            <p:ph type="dt" sz="half" idx="10"/>
          </p:nvPr>
        </p:nvSpPr>
        <p:spPr/>
        <p:txBody>
          <a:bodyPr/>
          <a:lstStyle/>
          <a:p>
            <a:fld id="{DC9E24D1-59B5-4185-92DF-06C673F815CE}" type="datetimeFigureOut">
              <a:rPr lang="en-US" smtClean="0"/>
              <a:t>7/17/2023</a:t>
            </a:fld>
            <a:endParaRPr lang="en-US"/>
          </a:p>
        </p:txBody>
      </p:sp>
      <p:sp>
        <p:nvSpPr>
          <p:cNvPr id="5" name="Footer Placeholder 4">
            <a:extLst>
              <a:ext uri="{FF2B5EF4-FFF2-40B4-BE49-F238E27FC236}">
                <a16:creationId xmlns:a16="http://schemas.microsoft.com/office/drawing/2014/main" id="{7C5F380A-225A-4B9B-B25D-73FC4F1BAA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BB151A-B9E6-446D-8BCC-606E3BC6BA92}"/>
              </a:ext>
            </a:extLst>
          </p:cNvPr>
          <p:cNvSpPr>
            <a:spLocks noGrp="1"/>
          </p:cNvSpPr>
          <p:nvPr>
            <p:ph type="sldNum" sz="quarter" idx="12"/>
          </p:nvPr>
        </p:nvSpPr>
        <p:spPr/>
        <p:txBody>
          <a:bodyPr/>
          <a:lstStyle/>
          <a:p>
            <a:fld id="{A522E4A2-1D26-4CB4-B115-0BE1D10A839A}" type="slidenum">
              <a:rPr lang="en-US" smtClean="0"/>
              <a:t>‹#›</a:t>
            </a:fld>
            <a:endParaRPr lang="en-US"/>
          </a:p>
        </p:txBody>
      </p:sp>
    </p:spTree>
    <p:extLst>
      <p:ext uri="{BB962C8B-B14F-4D97-AF65-F5344CB8AC3E}">
        <p14:creationId xmlns:p14="http://schemas.microsoft.com/office/powerpoint/2010/main" val="3575764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47C97-42A1-4270-B3C2-4AF9DFE229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683AB1-3842-4BEA-8F1C-2A0F82A6DD0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AA2E7F-00C5-4C98-957D-4973C42D85C5}"/>
              </a:ext>
            </a:extLst>
          </p:cNvPr>
          <p:cNvSpPr>
            <a:spLocks noGrp="1"/>
          </p:cNvSpPr>
          <p:nvPr>
            <p:ph type="dt" sz="half" idx="10"/>
          </p:nvPr>
        </p:nvSpPr>
        <p:spPr/>
        <p:txBody>
          <a:bodyPr/>
          <a:lstStyle/>
          <a:p>
            <a:fld id="{DC9E24D1-59B5-4185-92DF-06C673F815CE}" type="datetimeFigureOut">
              <a:rPr lang="en-US" smtClean="0"/>
              <a:t>7/17/2023</a:t>
            </a:fld>
            <a:endParaRPr lang="en-US"/>
          </a:p>
        </p:txBody>
      </p:sp>
      <p:sp>
        <p:nvSpPr>
          <p:cNvPr id="5" name="Footer Placeholder 4">
            <a:extLst>
              <a:ext uri="{FF2B5EF4-FFF2-40B4-BE49-F238E27FC236}">
                <a16:creationId xmlns:a16="http://schemas.microsoft.com/office/drawing/2014/main" id="{8C78FB7A-E82D-4A12-A4DA-6D6B75A1DB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7D5903-FF04-4930-A65A-17556561B04F}"/>
              </a:ext>
            </a:extLst>
          </p:cNvPr>
          <p:cNvSpPr>
            <a:spLocks noGrp="1"/>
          </p:cNvSpPr>
          <p:nvPr>
            <p:ph type="sldNum" sz="quarter" idx="12"/>
          </p:nvPr>
        </p:nvSpPr>
        <p:spPr/>
        <p:txBody>
          <a:bodyPr/>
          <a:lstStyle/>
          <a:p>
            <a:fld id="{A522E4A2-1D26-4CB4-B115-0BE1D10A839A}" type="slidenum">
              <a:rPr lang="en-US" smtClean="0"/>
              <a:t>‹#›</a:t>
            </a:fld>
            <a:endParaRPr lang="en-US"/>
          </a:p>
        </p:txBody>
      </p:sp>
    </p:spTree>
    <p:extLst>
      <p:ext uri="{BB962C8B-B14F-4D97-AF65-F5344CB8AC3E}">
        <p14:creationId xmlns:p14="http://schemas.microsoft.com/office/powerpoint/2010/main" val="2077633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2799A-4490-4BBA-9D24-AABF8DD167C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0937DA7-9BE5-4104-B2C6-6718EBD36E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D0C0AE7-A2CC-4486-8906-6BA5BD1219DF}"/>
              </a:ext>
            </a:extLst>
          </p:cNvPr>
          <p:cNvSpPr>
            <a:spLocks noGrp="1"/>
          </p:cNvSpPr>
          <p:nvPr>
            <p:ph type="dt" sz="half" idx="10"/>
          </p:nvPr>
        </p:nvSpPr>
        <p:spPr/>
        <p:txBody>
          <a:bodyPr/>
          <a:lstStyle/>
          <a:p>
            <a:fld id="{DC9E24D1-59B5-4185-92DF-06C673F815CE}" type="datetimeFigureOut">
              <a:rPr lang="en-US" smtClean="0"/>
              <a:t>7/17/2023</a:t>
            </a:fld>
            <a:endParaRPr lang="en-US"/>
          </a:p>
        </p:txBody>
      </p:sp>
      <p:sp>
        <p:nvSpPr>
          <p:cNvPr id="5" name="Footer Placeholder 4">
            <a:extLst>
              <a:ext uri="{FF2B5EF4-FFF2-40B4-BE49-F238E27FC236}">
                <a16:creationId xmlns:a16="http://schemas.microsoft.com/office/drawing/2014/main" id="{8FDEC1F1-5D81-4F27-B7B2-FAA3387D21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4392DE-893A-4A58-9BF4-D532954DB286}"/>
              </a:ext>
            </a:extLst>
          </p:cNvPr>
          <p:cNvSpPr>
            <a:spLocks noGrp="1"/>
          </p:cNvSpPr>
          <p:nvPr>
            <p:ph type="sldNum" sz="quarter" idx="12"/>
          </p:nvPr>
        </p:nvSpPr>
        <p:spPr/>
        <p:txBody>
          <a:bodyPr/>
          <a:lstStyle/>
          <a:p>
            <a:fld id="{A522E4A2-1D26-4CB4-B115-0BE1D10A839A}" type="slidenum">
              <a:rPr lang="en-US" smtClean="0"/>
              <a:t>‹#›</a:t>
            </a:fld>
            <a:endParaRPr lang="en-US"/>
          </a:p>
        </p:txBody>
      </p:sp>
    </p:spTree>
    <p:extLst>
      <p:ext uri="{BB962C8B-B14F-4D97-AF65-F5344CB8AC3E}">
        <p14:creationId xmlns:p14="http://schemas.microsoft.com/office/powerpoint/2010/main" val="2647977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8E88B-2787-4BBF-906E-2E31ACF283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1AA690-106F-45CD-9A91-8E8C45854F9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D3B8C4-BF91-43E2-BBDC-8FA4271E1E5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A7C2426-1CFF-465C-B136-E7D0C496B7C8}"/>
              </a:ext>
            </a:extLst>
          </p:cNvPr>
          <p:cNvSpPr>
            <a:spLocks noGrp="1"/>
          </p:cNvSpPr>
          <p:nvPr>
            <p:ph type="dt" sz="half" idx="10"/>
          </p:nvPr>
        </p:nvSpPr>
        <p:spPr/>
        <p:txBody>
          <a:bodyPr/>
          <a:lstStyle/>
          <a:p>
            <a:fld id="{DC9E24D1-59B5-4185-92DF-06C673F815CE}" type="datetimeFigureOut">
              <a:rPr lang="en-US" smtClean="0"/>
              <a:t>7/17/2023</a:t>
            </a:fld>
            <a:endParaRPr lang="en-US"/>
          </a:p>
        </p:txBody>
      </p:sp>
      <p:sp>
        <p:nvSpPr>
          <p:cNvPr id="6" name="Footer Placeholder 5">
            <a:extLst>
              <a:ext uri="{FF2B5EF4-FFF2-40B4-BE49-F238E27FC236}">
                <a16:creationId xmlns:a16="http://schemas.microsoft.com/office/drawing/2014/main" id="{0C103C65-6194-4ECD-89C5-C103990CA2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313B23-822C-45F0-8D24-FD1E20FC315E}"/>
              </a:ext>
            </a:extLst>
          </p:cNvPr>
          <p:cNvSpPr>
            <a:spLocks noGrp="1"/>
          </p:cNvSpPr>
          <p:nvPr>
            <p:ph type="sldNum" sz="quarter" idx="12"/>
          </p:nvPr>
        </p:nvSpPr>
        <p:spPr/>
        <p:txBody>
          <a:bodyPr/>
          <a:lstStyle/>
          <a:p>
            <a:fld id="{A522E4A2-1D26-4CB4-B115-0BE1D10A839A}" type="slidenum">
              <a:rPr lang="en-US" smtClean="0"/>
              <a:t>‹#›</a:t>
            </a:fld>
            <a:endParaRPr lang="en-US"/>
          </a:p>
        </p:txBody>
      </p:sp>
    </p:spTree>
    <p:extLst>
      <p:ext uri="{BB962C8B-B14F-4D97-AF65-F5344CB8AC3E}">
        <p14:creationId xmlns:p14="http://schemas.microsoft.com/office/powerpoint/2010/main" val="3980538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8D6D0-835D-4F00-BA72-5956705EBCC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0DC6068-BE92-464B-9649-2EE7653B09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6A9DE17-0647-422D-8F47-5001E45BFF2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554481-085B-47BD-8DFA-C7D64269B2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4294FC-CC1B-4B49-8F39-0A68648167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AE65B61-1BC7-4DF4-8E79-91D376D37BAF}"/>
              </a:ext>
            </a:extLst>
          </p:cNvPr>
          <p:cNvSpPr>
            <a:spLocks noGrp="1"/>
          </p:cNvSpPr>
          <p:nvPr>
            <p:ph type="dt" sz="half" idx="10"/>
          </p:nvPr>
        </p:nvSpPr>
        <p:spPr/>
        <p:txBody>
          <a:bodyPr/>
          <a:lstStyle/>
          <a:p>
            <a:fld id="{DC9E24D1-59B5-4185-92DF-06C673F815CE}" type="datetimeFigureOut">
              <a:rPr lang="en-US" smtClean="0"/>
              <a:t>7/17/2023</a:t>
            </a:fld>
            <a:endParaRPr lang="en-US"/>
          </a:p>
        </p:txBody>
      </p:sp>
      <p:sp>
        <p:nvSpPr>
          <p:cNvPr id="8" name="Footer Placeholder 7">
            <a:extLst>
              <a:ext uri="{FF2B5EF4-FFF2-40B4-BE49-F238E27FC236}">
                <a16:creationId xmlns:a16="http://schemas.microsoft.com/office/drawing/2014/main" id="{CD961B13-9DFA-43A9-AE74-C740838C3C5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73F5106-C71E-415C-9113-61AFE6A06320}"/>
              </a:ext>
            </a:extLst>
          </p:cNvPr>
          <p:cNvSpPr>
            <a:spLocks noGrp="1"/>
          </p:cNvSpPr>
          <p:nvPr>
            <p:ph type="sldNum" sz="quarter" idx="12"/>
          </p:nvPr>
        </p:nvSpPr>
        <p:spPr/>
        <p:txBody>
          <a:bodyPr/>
          <a:lstStyle/>
          <a:p>
            <a:fld id="{A522E4A2-1D26-4CB4-B115-0BE1D10A839A}" type="slidenum">
              <a:rPr lang="en-US" smtClean="0"/>
              <a:t>‹#›</a:t>
            </a:fld>
            <a:endParaRPr lang="en-US"/>
          </a:p>
        </p:txBody>
      </p:sp>
    </p:spTree>
    <p:extLst>
      <p:ext uri="{BB962C8B-B14F-4D97-AF65-F5344CB8AC3E}">
        <p14:creationId xmlns:p14="http://schemas.microsoft.com/office/powerpoint/2010/main" val="2066033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83E20-9406-4A2B-8F16-8F4F0051CD8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3949638-2775-40AB-8249-0A40A90184F1}"/>
              </a:ext>
            </a:extLst>
          </p:cNvPr>
          <p:cNvSpPr>
            <a:spLocks noGrp="1"/>
          </p:cNvSpPr>
          <p:nvPr>
            <p:ph type="dt" sz="half" idx="10"/>
          </p:nvPr>
        </p:nvSpPr>
        <p:spPr/>
        <p:txBody>
          <a:bodyPr/>
          <a:lstStyle/>
          <a:p>
            <a:fld id="{DC9E24D1-59B5-4185-92DF-06C673F815CE}" type="datetimeFigureOut">
              <a:rPr lang="en-US" smtClean="0"/>
              <a:t>7/17/2023</a:t>
            </a:fld>
            <a:endParaRPr lang="en-US"/>
          </a:p>
        </p:txBody>
      </p:sp>
      <p:sp>
        <p:nvSpPr>
          <p:cNvPr id="4" name="Footer Placeholder 3">
            <a:extLst>
              <a:ext uri="{FF2B5EF4-FFF2-40B4-BE49-F238E27FC236}">
                <a16:creationId xmlns:a16="http://schemas.microsoft.com/office/drawing/2014/main" id="{4F5B1590-DA0B-4A3E-A857-25BBEC82A91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2EDD28F-205E-46AE-8981-38F6314C0825}"/>
              </a:ext>
            </a:extLst>
          </p:cNvPr>
          <p:cNvSpPr>
            <a:spLocks noGrp="1"/>
          </p:cNvSpPr>
          <p:nvPr>
            <p:ph type="sldNum" sz="quarter" idx="12"/>
          </p:nvPr>
        </p:nvSpPr>
        <p:spPr/>
        <p:txBody>
          <a:bodyPr/>
          <a:lstStyle/>
          <a:p>
            <a:fld id="{A522E4A2-1D26-4CB4-B115-0BE1D10A839A}" type="slidenum">
              <a:rPr lang="en-US" smtClean="0"/>
              <a:t>‹#›</a:t>
            </a:fld>
            <a:endParaRPr lang="en-US"/>
          </a:p>
        </p:txBody>
      </p:sp>
    </p:spTree>
    <p:extLst>
      <p:ext uri="{BB962C8B-B14F-4D97-AF65-F5344CB8AC3E}">
        <p14:creationId xmlns:p14="http://schemas.microsoft.com/office/powerpoint/2010/main" val="3509144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AD1871-5E16-46F2-AAEF-2579652B7511}"/>
              </a:ext>
            </a:extLst>
          </p:cNvPr>
          <p:cNvSpPr>
            <a:spLocks noGrp="1"/>
          </p:cNvSpPr>
          <p:nvPr>
            <p:ph type="dt" sz="half" idx="10"/>
          </p:nvPr>
        </p:nvSpPr>
        <p:spPr/>
        <p:txBody>
          <a:bodyPr/>
          <a:lstStyle/>
          <a:p>
            <a:fld id="{DC9E24D1-59B5-4185-92DF-06C673F815CE}" type="datetimeFigureOut">
              <a:rPr lang="en-US" smtClean="0"/>
              <a:t>7/17/2023</a:t>
            </a:fld>
            <a:endParaRPr lang="en-US"/>
          </a:p>
        </p:txBody>
      </p:sp>
      <p:sp>
        <p:nvSpPr>
          <p:cNvPr id="3" name="Footer Placeholder 2">
            <a:extLst>
              <a:ext uri="{FF2B5EF4-FFF2-40B4-BE49-F238E27FC236}">
                <a16:creationId xmlns:a16="http://schemas.microsoft.com/office/drawing/2014/main" id="{5D2C1EAE-22C5-4C9E-AD23-44D3E46A867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8B93157-0ECB-4ED3-BDC9-B7B1D1014664}"/>
              </a:ext>
            </a:extLst>
          </p:cNvPr>
          <p:cNvSpPr>
            <a:spLocks noGrp="1"/>
          </p:cNvSpPr>
          <p:nvPr>
            <p:ph type="sldNum" sz="quarter" idx="12"/>
          </p:nvPr>
        </p:nvSpPr>
        <p:spPr/>
        <p:txBody>
          <a:bodyPr/>
          <a:lstStyle/>
          <a:p>
            <a:fld id="{A522E4A2-1D26-4CB4-B115-0BE1D10A839A}" type="slidenum">
              <a:rPr lang="en-US" smtClean="0"/>
              <a:t>‹#›</a:t>
            </a:fld>
            <a:endParaRPr lang="en-US"/>
          </a:p>
        </p:txBody>
      </p:sp>
    </p:spTree>
    <p:extLst>
      <p:ext uri="{BB962C8B-B14F-4D97-AF65-F5344CB8AC3E}">
        <p14:creationId xmlns:p14="http://schemas.microsoft.com/office/powerpoint/2010/main" val="3457300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AE655-0CCA-46AA-B684-10295DE441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CACCAB9-5D5B-473F-950B-01A96CFB4E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73DE679-6048-4F04-BECC-39E9A924B9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7573A8-27F8-4ABB-8EDF-459F660DC066}"/>
              </a:ext>
            </a:extLst>
          </p:cNvPr>
          <p:cNvSpPr>
            <a:spLocks noGrp="1"/>
          </p:cNvSpPr>
          <p:nvPr>
            <p:ph type="dt" sz="half" idx="10"/>
          </p:nvPr>
        </p:nvSpPr>
        <p:spPr/>
        <p:txBody>
          <a:bodyPr/>
          <a:lstStyle/>
          <a:p>
            <a:fld id="{DC9E24D1-59B5-4185-92DF-06C673F815CE}" type="datetimeFigureOut">
              <a:rPr lang="en-US" smtClean="0"/>
              <a:t>7/17/2023</a:t>
            </a:fld>
            <a:endParaRPr lang="en-US"/>
          </a:p>
        </p:txBody>
      </p:sp>
      <p:sp>
        <p:nvSpPr>
          <p:cNvPr id="6" name="Footer Placeholder 5">
            <a:extLst>
              <a:ext uri="{FF2B5EF4-FFF2-40B4-BE49-F238E27FC236}">
                <a16:creationId xmlns:a16="http://schemas.microsoft.com/office/drawing/2014/main" id="{08121A4C-59EA-42FD-992B-F20C087D1D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BB775F-2BCB-4E3C-A3C4-714211FA2BDC}"/>
              </a:ext>
            </a:extLst>
          </p:cNvPr>
          <p:cNvSpPr>
            <a:spLocks noGrp="1"/>
          </p:cNvSpPr>
          <p:nvPr>
            <p:ph type="sldNum" sz="quarter" idx="12"/>
          </p:nvPr>
        </p:nvSpPr>
        <p:spPr/>
        <p:txBody>
          <a:bodyPr/>
          <a:lstStyle/>
          <a:p>
            <a:fld id="{A522E4A2-1D26-4CB4-B115-0BE1D10A839A}" type="slidenum">
              <a:rPr lang="en-US" smtClean="0"/>
              <a:t>‹#›</a:t>
            </a:fld>
            <a:endParaRPr lang="en-US"/>
          </a:p>
        </p:txBody>
      </p:sp>
    </p:spTree>
    <p:extLst>
      <p:ext uri="{BB962C8B-B14F-4D97-AF65-F5344CB8AC3E}">
        <p14:creationId xmlns:p14="http://schemas.microsoft.com/office/powerpoint/2010/main" val="4117753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BB8A5-942C-49BF-AA9B-8443BCE55E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F00812D-6983-4C52-AC9E-91F40F5775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91A8669-0A80-42FA-A4ED-9C3A6AD5DC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E8C39E-8A76-4AFD-BD39-ECA5B503AEB6}"/>
              </a:ext>
            </a:extLst>
          </p:cNvPr>
          <p:cNvSpPr>
            <a:spLocks noGrp="1"/>
          </p:cNvSpPr>
          <p:nvPr>
            <p:ph type="dt" sz="half" idx="10"/>
          </p:nvPr>
        </p:nvSpPr>
        <p:spPr/>
        <p:txBody>
          <a:bodyPr/>
          <a:lstStyle/>
          <a:p>
            <a:fld id="{DC9E24D1-59B5-4185-92DF-06C673F815CE}" type="datetimeFigureOut">
              <a:rPr lang="en-US" smtClean="0"/>
              <a:t>7/17/2023</a:t>
            </a:fld>
            <a:endParaRPr lang="en-US"/>
          </a:p>
        </p:txBody>
      </p:sp>
      <p:sp>
        <p:nvSpPr>
          <p:cNvPr id="6" name="Footer Placeholder 5">
            <a:extLst>
              <a:ext uri="{FF2B5EF4-FFF2-40B4-BE49-F238E27FC236}">
                <a16:creationId xmlns:a16="http://schemas.microsoft.com/office/drawing/2014/main" id="{84758A90-9AA1-42DC-8A00-4F14DB13DD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4003E9-86AF-402B-BBE5-1AB009A669D3}"/>
              </a:ext>
            </a:extLst>
          </p:cNvPr>
          <p:cNvSpPr>
            <a:spLocks noGrp="1"/>
          </p:cNvSpPr>
          <p:nvPr>
            <p:ph type="sldNum" sz="quarter" idx="12"/>
          </p:nvPr>
        </p:nvSpPr>
        <p:spPr/>
        <p:txBody>
          <a:bodyPr/>
          <a:lstStyle/>
          <a:p>
            <a:fld id="{A522E4A2-1D26-4CB4-B115-0BE1D10A839A}" type="slidenum">
              <a:rPr lang="en-US" smtClean="0"/>
              <a:t>‹#›</a:t>
            </a:fld>
            <a:endParaRPr lang="en-US"/>
          </a:p>
        </p:txBody>
      </p:sp>
    </p:spTree>
    <p:extLst>
      <p:ext uri="{BB962C8B-B14F-4D97-AF65-F5344CB8AC3E}">
        <p14:creationId xmlns:p14="http://schemas.microsoft.com/office/powerpoint/2010/main" val="116897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038A99-7E00-4B43-B4D1-D5696915C9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B2155F6-6DDD-4AB3-9664-5D5D161541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435F65-1F23-4444-8DAC-1FDA16485D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9E24D1-59B5-4185-92DF-06C673F815CE}" type="datetimeFigureOut">
              <a:rPr lang="en-US" smtClean="0"/>
              <a:t>7/17/2023</a:t>
            </a:fld>
            <a:endParaRPr lang="en-US"/>
          </a:p>
        </p:txBody>
      </p:sp>
      <p:sp>
        <p:nvSpPr>
          <p:cNvPr id="5" name="Footer Placeholder 4">
            <a:extLst>
              <a:ext uri="{FF2B5EF4-FFF2-40B4-BE49-F238E27FC236}">
                <a16:creationId xmlns:a16="http://schemas.microsoft.com/office/drawing/2014/main" id="{D265357E-9896-467A-93A4-A8B7787A69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048F2AE-ACD9-44C0-9980-7AB749D28D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22E4A2-1D26-4CB4-B115-0BE1D10A839A}" type="slidenum">
              <a:rPr lang="en-US" smtClean="0"/>
              <a:t>‹#›</a:t>
            </a:fld>
            <a:endParaRPr lang="en-US"/>
          </a:p>
        </p:txBody>
      </p:sp>
    </p:spTree>
    <p:extLst>
      <p:ext uri="{BB962C8B-B14F-4D97-AF65-F5344CB8AC3E}">
        <p14:creationId xmlns:p14="http://schemas.microsoft.com/office/powerpoint/2010/main" val="38208716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ISSO@iastate.edu" TargetMode="External"/><Relationship Id="rId2" Type="http://schemas.openxmlformats.org/officeDocument/2006/relationships/image" Target="../media/image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21A71C-56D4-2842-8108-805989D108B5}"/>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96BAF74-0EEE-5D49-9C25-7E391053AFE0}"/>
              </a:ext>
            </a:extLst>
          </p:cNvPr>
          <p:cNvSpPr txBox="1"/>
          <p:nvPr/>
        </p:nvSpPr>
        <p:spPr>
          <a:xfrm>
            <a:off x="1975104" y="2474976"/>
            <a:ext cx="8253984" cy="2769989"/>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On-Campus Student Employment</a:t>
            </a:r>
            <a:br>
              <a:rPr lang="en-US" sz="4000" b="1" dirty="0"/>
            </a:br>
            <a:r>
              <a:rPr lang="en-US" sz="5400" b="1" i="1" dirty="0">
                <a:solidFill>
                  <a:schemeClr val="accent4">
                    <a:lumMod val="60000"/>
                    <a:lumOff val="40000"/>
                  </a:schemeClr>
                </a:solidFill>
                <a:latin typeface="Times New Roman" panose="02020603050405020304" pitchFamily="18" charset="0"/>
                <a:cs typeface="Times New Roman" panose="02020603050405020304" pitchFamily="18" charset="0"/>
              </a:rPr>
              <a:t>for International Students</a:t>
            </a:r>
          </a:p>
          <a:p>
            <a:pPr algn="ctr"/>
            <a:endParaRPr lang="en-US" sz="4000" dirty="0"/>
          </a:p>
        </p:txBody>
      </p:sp>
    </p:spTree>
    <p:extLst>
      <p:ext uri="{BB962C8B-B14F-4D97-AF65-F5344CB8AC3E}">
        <p14:creationId xmlns:p14="http://schemas.microsoft.com/office/powerpoint/2010/main" val="3299749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86FAF9E-958C-4E4C-BED4-8C24203B9083}"/>
              </a:ext>
            </a:extLst>
          </p:cNvPr>
          <p:cNvPicPr>
            <a:picLocks noChangeAspect="1"/>
          </p:cNvPicPr>
          <p:nvPr/>
        </p:nvPicPr>
        <p:blipFill rotWithShape="1">
          <a:blip r:embed="rId2"/>
          <a:srcRect r="53030" b="22799"/>
          <a:stretch/>
        </p:blipFill>
        <p:spPr>
          <a:xfrm>
            <a:off x="9781524" y="3058543"/>
            <a:ext cx="2410476" cy="3799457"/>
          </a:xfrm>
          <a:prstGeom prst="rect">
            <a:avLst/>
          </a:prstGeom>
        </p:spPr>
      </p:pic>
      <p:sp>
        <p:nvSpPr>
          <p:cNvPr id="2" name="Title 1">
            <a:extLst>
              <a:ext uri="{FF2B5EF4-FFF2-40B4-BE49-F238E27FC236}">
                <a16:creationId xmlns:a16="http://schemas.microsoft.com/office/drawing/2014/main" id="{FFB2B529-D488-422D-B0D0-478BC06CBCD5}"/>
              </a:ext>
            </a:extLst>
          </p:cNvPr>
          <p:cNvSpPr>
            <a:spLocks noGrp="1"/>
          </p:cNvSpPr>
          <p:nvPr>
            <p:ph type="title"/>
          </p:nvPr>
        </p:nvSpPr>
        <p:spPr/>
        <p:txBody>
          <a:bodyPr>
            <a:normAutofit/>
          </a:bodyPr>
          <a:lstStyle/>
          <a:p>
            <a:r>
              <a:rPr lang="en-US" sz="2800" b="1" dirty="0">
                <a:solidFill>
                  <a:srgbClr val="C00000"/>
                </a:solidFill>
                <a:latin typeface="Arial" panose="020B0604020202020204" pitchFamily="34" charset="0"/>
                <a:cs typeface="Arial" panose="020B0604020202020204" pitchFamily="34" charset="0"/>
              </a:rPr>
              <a:t>International Student On-Campus Work Eligibility	</a:t>
            </a:r>
          </a:p>
        </p:txBody>
      </p:sp>
      <p:sp>
        <p:nvSpPr>
          <p:cNvPr id="3" name="Content Placeholder 2">
            <a:extLst>
              <a:ext uri="{FF2B5EF4-FFF2-40B4-BE49-F238E27FC236}">
                <a16:creationId xmlns:a16="http://schemas.microsoft.com/office/drawing/2014/main" id="{9D4C2A24-9B6E-4F87-AD9F-329CBBBF2CB8}"/>
              </a:ext>
            </a:extLst>
          </p:cNvPr>
          <p:cNvSpPr>
            <a:spLocks noGrp="1"/>
          </p:cNvSpPr>
          <p:nvPr>
            <p:ph idx="1"/>
          </p:nvPr>
        </p:nvSpPr>
        <p:spPr/>
        <p:txBody>
          <a:bodyPr>
            <a:normAutofit/>
          </a:bodyPr>
          <a:lstStyle/>
          <a:p>
            <a:pPr>
              <a:buClr>
                <a:srgbClr val="C00000"/>
              </a:buClr>
            </a:pPr>
            <a:r>
              <a:rPr lang="en-US" sz="2200" dirty="0">
                <a:latin typeface="Arial" panose="020B0604020202020204" pitchFamily="34" charset="0"/>
                <a:cs typeface="Arial" panose="020B0604020202020204" pitchFamily="34" charset="0"/>
              </a:rPr>
              <a:t>Most international students are in F-1 or J-1 Status</a:t>
            </a:r>
          </a:p>
          <a:p>
            <a:pPr>
              <a:buClr>
                <a:srgbClr val="C00000"/>
              </a:buClr>
            </a:pPr>
            <a:r>
              <a:rPr lang="en-US" sz="2200" dirty="0">
                <a:latin typeface="Arial" panose="020B0604020202020204" pitchFamily="34" charset="0"/>
                <a:cs typeface="Arial" panose="020B0604020202020204" pitchFamily="34" charset="0"/>
              </a:rPr>
              <a:t>F-1 and J-1 status allows students to work on-campus up to 20 hours per week during the fall and spring semester</a:t>
            </a:r>
          </a:p>
          <a:p>
            <a:pPr>
              <a:buClr>
                <a:srgbClr val="C00000"/>
              </a:buClr>
            </a:pPr>
            <a:r>
              <a:rPr lang="en-US" sz="2200" dirty="0">
                <a:latin typeface="Arial" panose="020B0604020202020204" pitchFamily="34" charset="0"/>
                <a:cs typeface="Arial" panose="020B0604020202020204" pitchFamily="34" charset="0"/>
              </a:rPr>
              <a:t>Must be in active immigration status</a:t>
            </a:r>
          </a:p>
          <a:p>
            <a:pPr>
              <a:buClr>
                <a:srgbClr val="C00000"/>
              </a:buClr>
            </a:pPr>
            <a:r>
              <a:rPr lang="en-US" sz="2200" dirty="0">
                <a:latin typeface="Arial" panose="020B0604020202020204" pitchFamily="34" charset="0"/>
                <a:cs typeface="Arial" panose="020B0604020202020204" pitchFamily="34" charset="0"/>
              </a:rPr>
              <a:t>F-1 and J-1 students may work more than 20 hours per week during break periods</a:t>
            </a:r>
          </a:p>
          <a:p>
            <a:pPr lvl="1">
              <a:buClr>
                <a:srgbClr val="C00000"/>
              </a:buClr>
              <a:buFont typeface="Courier New" panose="02070309020205020404" pitchFamily="49" charset="0"/>
              <a:buChar char="o"/>
            </a:pPr>
            <a:r>
              <a:rPr lang="en-US" sz="2200" dirty="0">
                <a:latin typeface="Arial" panose="020B0604020202020204" pitchFamily="34" charset="0"/>
                <a:cs typeface="Arial" panose="020B0604020202020204" pitchFamily="34" charset="0"/>
              </a:rPr>
              <a:t>Breaks include Thanksgiving, winter, spring break, and summer</a:t>
            </a:r>
          </a:p>
          <a:p>
            <a:pPr>
              <a:buClr>
                <a:srgbClr val="C00000"/>
              </a:buClr>
            </a:pPr>
            <a:r>
              <a:rPr lang="en-US" sz="2200" dirty="0">
                <a:latin typeface="Arial" panose="020B0604020202020204" pitchFamily="34" charset="0"/>
                <a:cs typeface="Arial" panose="020B0604020202020204" pitchFamily="34" charset="0"/>
              </a:rPr>
              <a:t>International students in other statuses may be able to work if they have </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work authorization</a:t>
            </a:r>
          </a:p>
        </p:txBody>
      </p:sp>
      <p:pic>
        <p:nvPicPr>
          <p:cNvPr id="4" name="Picture 3">
            <a:extLst>
              <a:ext uri="{FF2B5EF4-FFF2-40B4-BE49-F238E27FC236}">
                <a16:creationId xmlns:a16="http://schemas.microsoft.com/office/drawing/2014/main" id="{929D381E-DC2B-6244-9359-5F145E82420F}"/>
              </a:ext>
            </a:extLst>
          </p:cNvPr>
          <p:cNvPicPr>
            <a:picLocks noChangeAspect="1"/>
          </p:cNvPicPr>
          <p:nvPr/>
        </p:nvPicPr>
        <p:blipFill rotWithShape="1">
          <a:blip r:embed="rId3"/>
          <a:srcRect t="88602"/>
          <a:stretch/>
        </p:blipFill>
        <p:spPr>
          <a:xfrm>
            <a:off x="0" y="6076334"/>
            <a:ext cx="12192000" cy="781665"/>
          </a:xfrm>
          <a:prstGeom prst="rect">
            <a:avLst/>
          </a:prstGeom>
        </p:spPr>
      </p:pic>
      <p:cxnSp>
        <p:nvCxnSpPr>
          <p:cNvPr id="5" name="Straight Connector 4">
            <a:extLst>
              <a:ext uri="{FF2B5EF4-FFF2-40B4-BE49-F238E27FC236}">
                <a16:creationId xmlns:a16="http://schemas.microsoft.com/office/drawing/2014/main" id="{5189039B-5F5C-E048-99AC-45A8376F3559}"/>
              </a:ext>
            </a:extLst>
          </p:cNvPr>
          <p:cNvCxnSpPr>
            <a:cxnSpLocks/>
          </p:cNvCxnSpPr>
          <p:nvPr/>
        </p:nvCxnSpPr>
        <p:spPr>
          <a:xfrm>
            <a:off x="916354" y="1289538"/>
            <a:ext cx="8555892"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5202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D17DA-A034-4032-85E3-201D43347774}"/>
              </a:ext>
            </a:extLst>
          </p:cNvPr>
          <p:cNvSpPr>
            <a:spLocks noGrp="1"/>
          </p:cNvSpPr>
          <p:nvPr>
            <p:ph type="title"/>
          </p:nvPr>
        </p:nvSpPr>
        <p:spPr>
          <a:xfrm>
            <a:off x="838200" y="365125"/>
            <a:ext cx="10515600" cy="1325563"/>
          </a:xfrm>
        </p:spPr>
        <p:txBody>
          <a:bodyPr>
            <a:normAutofit/>
          </a:bodyPr>
          <a:lstStyle/>
          <a:p>
            <a:r>
              <a:rPr lang="en-US" sz="2800" b="1" dirty="0">
                <a:solidFill>
                  <a:srgbClr val="C00000"/>
                </a:solidFill>
                <a:latin typeface="Arial" panose="020B0604020202020204" pitchFamily="34" charset="0"/>
                <a:cs typeface="Arial" panose="020B0604020202020204" pitchFamily="34" charset="0"/>
              </a:rPr>
              <a:t>On-Campus Work Definition</a:t>
            </a:r>
          </a:p>
        </p:txBody>
      </p:sp>
      <p:sp>
        <p:nvSpPr>
          <p:cNvPr id="3" name="Content Placeholder 2">
            <a:extLst>
              <a:ext uri="{FF2B5EF4-FFF2-40B4-BE49-F238E27FC236}">
                <a16:creationId xmlns:a16="http://schemas.microsoft.com/office/drawing/2014/main" id="{625B46D7-2F7C-41AC-A012-1254D032C9BF}"/>
              </a:ext>
            </a:extLst>
          </p:cNvPr>
          <p:cNvSpPr>
            <a:spLocks noGrp="1"/>
          </p:cNvSpPr>
          <p:nvPr>
            <p:ph idx="1"/>
          </p:nvPr>
        </p:nvSpPr>
        <p:spPr>
          <a:xfrm>
            <a:off x="838199" y="1825625"/>
            <a:ext cx="9939215" cy="4145329"/>
          </a:xfrm>
        </p:spPr>
        <p:txBody>
          <a:bodyPr>
            <a:normAutofit/>
          </a:bodyPr>
          <a:lstStyle/>
          <a:p>
            <a:pPr marL="0">
              <a:lnSpc>
                <a:spcPct val="100000"/>
              </a:lnSpc>
              <a:spcBef>
                <a:spcPts val="0"/>
              </a:spcBef>
              <a:spcAft>
                <a:spcPts val="600"/>
              </a:spcAft>
              <a:buClr>
                <a:srgbClr val="C00000"/>
              </a:buClr>
            </a:pPr>
            <a:r>
              <a:rPr lang="en-US" sz="2200" dirty="0">
                <a:latin typeface="Arial" panose="020B0604020202020204" pitchFamily="34" charset="0"/>
                <a:cs typeface="Arial" panose="020B0604020202020204" pitchFamily="34" charset="0"/>
              </a:rPr>
              <a:t>A position paid via the Iowa State University payroll</a:t>
            </a:r>
          </a:p>
          <a:p>
            <a:pPr>
              <a:lnSpc>
                <a:spcPct val="100000"/>
              </a:lnSpc>
              <a:spcBef>
                <a:spcPts val="0"/>
              </a:spcBef>
              <a:spcAft>
                <a:spcPts val="600"/>
              </a:spcAft>
              <a:buClr>
                <a:srgbClr val="C00000"/>
              </a:buClr>
            </a:pPr>
            <a:r>
              <a:rPr lang="en-US" sz="2200" dirty="0">
                <a:latin typeface="Arial" panose="020B0604020202020204" pitchFamily="34" charset="0"/>
                <a:cs typeface="Arial" panose="020B0604020202020204" pitchFamily="34" charset="0"/>
              </a:rPr>
              <a:t>An approved on-campus commercial firm that provides services to students  </a:t>
            </a:r>
          </a:p>
          <a:p>
            <a:pPr lvl="1">
              <a:lnSpc>
                <a:spcPct val="100000"/>
              </a:lnSpc>
              <a:spcBef>
                <a:spcPts val="0"/>
              </a:spcBef>
              <a:spcAft>
                <a:spcPts val="600"/>
              </a:spcAft>
              <a:buClr>
                <a:srgbClr val="C00000"/>
              </a:buClr>
              <a:buFont typeface="Courier New" panose="02070309020205020404" pitchFamily="49" charset="0"/>
              <a:buChar char="o"/>
            </a:pPr>
            <a:r>
              <a:rPr lang="en-US" sz="1800" dirty="0">
                <a:latin typeface="Arial" panose="020B0604020202020204" pitchFamily="34" charset="0"/>
                <a:cs typeface="Arial" panose="020B0604020202020204" pitchFamily="34" charset="0"/>
              </a:rPr>
              <a:t>Examples:</a:t>
            </a:r>
          </a:p>
          <a:p>
            <a:pPr lvl="2">
              <a:lnSpc>
                <a:spcPct val="100000"/>
              </a:lnSpc>
              <a:spcBef>
                <a:spcPts val="0"/>
              </a:spcBef>
              <a:spcAft>
                <a:spcPts val="600"/>
              </a:spcAft>
              <a:buClr>
                <a:schemeClr val="accent4"/>
              </a:buClr>
              <a:buFont typeface="Wingdings" pitchFamily="2" charset="2"/>
              <a:buChar char="§"/>
            </a:pPr>
            <a:r>
              <a:rPr lang="en-US" sz="1600" dirty="0">
                <a:latin typeface="Arial" panose="020B0604020202020204" pitchFamily="34" charset="0"/>
                <a:cs typeface="Arial" panose="020B0604020202020204" pitchFamily="34" charset="0"/>
              </a:rPr>
              <a:t>Panda Express</a:t>
            </a:r>
          </a:p>
          <a:p>
            <a:pPr lvl="2">
              <a:lnSpc>
                <a:spcPct val="100000"/>
              </a:lnSpc>
              <a:spcBef>
                <a:spcPts val="0"/>
              </a:spcBef>
              <a:spcAft>
                <a:spcPts val="600"/>
              </a:spcAft>
              <a:buClr>
                <a:schemeClr val="accent4"/>
              </a:buClr>
              <a:buFont typeface="Wingdings" pitchFamily="2" charset="2"/>
              <a:buChar char="§"/>
            </a:pPr>
            <a:r>
              <a:rPr lang="en-US" sz="1600" dirty="0" err="1">
                <a:latin typeface="Arial" panose="020B0604020202020204" pitchFamily="34" charset="0"/>
                <a:cs typeface="Arial" panose="020B0604020202020204" pitchFamily="34" charset="0"/>
              </a:rPr>
              <a:t>CyRide</a:t>
            </a:r>
            <a:endParaRPr lang="en-US" sz="1600" dirty="0">
              <a:latin typeface="Arial" panose="020B0604020202020204" pitchFamily="34" charset="0"/>
              <a:cs typeface="Arial" panose="020B0604020202020204" pitchFamily="34" charset="0"/>
            </a:endParaRPr>
          </a:p>
          <a:p>
            <a:pPr lvl="2">
              <a:lnSpc>
                <a:spcPct val="100000"/>
              </a:lnSpc>
              <a:spcBef>
                <a:spcPts val="0"/>
              </a:spcBef>
              <a:spcAft>
                <a:spcPts val="1200"/>
              </a:spcAft>
              <a:buClr>
                <a:schemeClr val="accent4"/>
              </a:buClr>
              <a:buFont typeface="Wingdings" pitchFamily="2" charset="2"/>
              <a:buChar char="§"/>
            </a:pPr>
            <a:r>
              <a:rPr lang="en-US" sz="1600" b="1" dirty="0">
                <a:latin typeface="Arial" panose="020B0604020202020204" pitchFamily="34" charset="0"/>
                <a:cs typeface="Arial" panose="020B0604020202020204" pitchFamily="34" charset="0"/>
              </a:rPr>
              <a:t>Caution: </a:t>
            </a:r>
            <a:r>
              <a:rPr lang="en-US" sz="1600" dirty="0">
                <a:latin typeface="Arial" panose="020B0604020202020204" pitchFamily="34" charset="0"/>
                <a:cs typeface="Arial" panose="020B0604020202020204" pitchFamily="34" charset="0"/>
              </a:rPr>
              <a:t>Check with ISSO prior to start of employment with a firm like this to confirm they are designated as on-campus. (Failure to do so may result in a status violation if they are not considered an on-campus employer)</a:t>
            </a:r>
          </a:p>
          <a:p>
            <a:pPr>
              <a:lnSpc>
                <a:spcPct val="100000"/>
              </a:lnSpc>
              <a:spcBef>
                <a:spcPts val="0"/>
              </a:spcBef>
              <a:spcAft>
                <a:spcPts val="600"/>
              </a:spcAft>
              <a:buClr>
                <a:srgbClr val="C00000"/>
              </a:buClr>
              <a:buFont typeface="Wingdings" pitchFamily="2" charset="2"/>
              <a:buChar char="v"/>
            </a:pPr>
            <a:r>
              <a:rPr lang="en-US" sz="2200" dirty="0">
                <a:latin typeface="Arial" panose="020B0604020202020204" pitchFamily="34" charset="0"/>
                <a:cs typeface="Arial" panose="020B0604020202020204" pitchFamily="34" charset="0"/>
              </a:rPr>
              <a:t>International students in F-1 and J-1 status must work with ISSO to receive work authorization prior to starting a position off-campus (not paid by Iowa State University)</a:t>
            </a:r>
          </a:p>
        </p:txBody>
      </p:sp>
      <p:pic>
        <p:nvPicPr>
          <p:cNvPr id="4" name="Picture 3">
            <a:extLst>
              <a:ext uri="{FF2B5EF4-FFF2-40B4-BE49-F238E27FC236}">
                <a16:creationId xmlns:a16="http://schemas.microsoft.com/office/drawing/2014/main" id="{CF6F9043-191E-8941-B08B-F67EB35BE32C}"/>
              </a:ext>
            </a:extLst>
          </p:cNvPr>
          <p:cNvPicPr>
            <a:picLocks noChangeAspect="1"/>
          </p:cNvPicPr>
          <p:nvPr/>
        </p:nvPicPr>
        <p:blipFill rotWithShape="1">
          <a:blip r:embed="rId2"/>
          <a:srcRect t="88602"/>
          <a:stretch/>
        </p:blipFill>
        <p:spPr>
          <a:xfrm>
            <a:off x="0" y="6076334"/>
            <a:ext cx="12192000" cy="781665"/>
          </a:xfrm>
          <a:prstGeom prst="rect">
            <a:avLst/>
          </a:prstGeom>
        </p:spPr>
      </p:pic>
      <p:cxnSp>
        <p:nvCxnSpPr>
          <p:cNvPr id="5" name="Straight Connector 4">
            <a:extLst>
              <a:ext uri="{FF2B5EF4-FFF2-40B4-BE49-F238E27FC236}">
                <a16:creationId xmlns:a16="http://schemas.microsoft.com/office/drawing/2014/main" id="{C8E00B55-81F0-AB4F-9794-843759752A39}"/>
              </a:ext>
            </a:extLst>
          </p:cNvPr>
          <p:cNvCxnSpPr/>
          <p:nvPr/>
        </p:nvCxnSpPr>
        <p:spPr>
          <a:xfrm>
            <a:off x="916354" y="1289538"/>
            <a:ext cx="7829062"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8308B0CE-BD52-BD47-96AC-901642BDE547}"/>
              </a:ext>
            </a:extLst>
          </p:cNvPr>
          <p:cNvPicPr>
            <a:picLocks noChangeAspect="1"/>
          </p:cNvPicPr>
          <p:nvPr/>
        </p:nvPicPr>
        <p:blipFill rotWithShape="1">
          <a:blip r:embed="rId3">
            <a:extLst>
              <a:ext uri="{28A0092B-C50C-407E-A947-70E740481C1C}">
                <a14:useLocalDpi xmlns:a14="http://schemas.microsoft.com/office/drawing/2010/main" val="0"/>
              </a:ext>
            </a:extLst>
          </a:blip>
          <a:srcRect t="41244" r="47739"/>
          <a:stretch/>
        </p:blipFill>
        <p:spPr>
          <a:xfrm>
            <a:off x="9641008" y="-1"/>
            <a:ext cx="2550992" cy="3063851"/>
          </a:xfrm>
          <a:prstGeom prst="rect">
            <a:avLst/>
          </a:prstGeom>
        </p:spPr>
      </p:pic>
    </p:spTree>
    <p:extLst>
      <p:ext uri="{BB962C8B-B14F-4D97-AF65-F5344CB8AC3E}">
        <p14:creationId xmlns:p14="http://schemas.microsoft.com/office/powerpoint/2010/main" val="222729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65511-9F06-4BA3-B689-00F8C7D501CB}"/>
              </a:ext>
            </a:extLst>
          </p:cNvPr>
          <p:cNvSpPr>
            <a:spLocks noGrp="1"/>
          </p:cNvSpPr>
          <p:nvPr>
            <p:ph type="title"/>
          </p:nvPr>
        </p:nvSpPr>
        <p:spPr/>
        <p:txBody>
          <a:bodyPr>
            <a:normAutofit/>
          </a:bodyPr>
          <a:lstStyle/>
          <a:p>
            <a:r>
              <a:rPr lang="en-US" sz="2800" b="1" dirty="0">
                <a:solidFill>
                  <a:srgbClr val="C00000"/>
                </a:solidFill>
                <a:latin typeface="Arial" panose="020B0604020202020204" pitchFamily="34" charset="0"/>
                <a:cs typeface="Arial" panose="020B0604020202020204" pitchFamily="34" charset="0"/>
              </a:rPr>
              <a:t>International Student Employment Dates</a:t>
            </a:r>
          </a:p>
        </p:txBody>
      </p:sp>
      <p:sp>
        <p:nvSpPr>
          <p:cNvPr id="3" name="Content Placeholder 2">
            <a:extLst>
              <a:ext uri="{FF2B5EF4-FFF2-40B4-BE49-F238E27FC236}">
                <a16:creationId xmlns:a16="http://schemas.microsoft.com/office/drawing/2014/main" id="{95C4C175-D066-4EFC-818E-C9806361097D}"/>
              </a:ext>
            </a:extLst>
          </p:cNvPr>
          <p:cNvSpPr>
            <a:spLocks noGrp="1"/>
          </p:cNvSpPr>
          <p:nvPr>
            <p:ph idx="1"/>
          </p:nvPr>
        </p:nvSpPr>
        <p:spPr>
          <a:xfrm>
            <a:off x="838200" y="1611086"/>
            <a:ext cx="10515600" cy="4565877"/>
          </a:xfrm>
        </p:spPr>
        <p:txBody>
          <a:bodyPr>
            <a:normAutofit fontScale="92500"/>
          </a:bodyPr>
          <a:lstStyle/>
          <a:p>
            <a:pPr>
              <a:lnSpc>
                <a:spcPct val="100000"/>
              </a:lnSpc>
              <a:spcAft>
                <a:spcPts val="600"/>
              </a:spcAft>
              <a:buClr>
                <a:srgbClr val="C00000"/>
              </a:buClr>
            </a:pPr>
            <a:r>
              <a:rPr lang="en-US" sz="2200" dirty="0">
                <a:latin typeface="Arial" panose="020B0604020202020204" pitchFamily="34" charset="0"/>
                <a:cs typeface="Arial" panose="020B0604020202020204" pitchFamily="34" charset="0"/>
              </a:rPr>
              <a:t>Eligible to begin work up to 30 days before semester start date once they have completed Section 1 of Form I-9 and checked in with ISSO</a:t>
            </a:r>
          </a:p>
          <a:p>
            <a:pPr>
              <a:lnSpc>
                <a:spcPct val="110000"/>
              </a:lnSpc>
              <a:spcBef>
                <a:spcPts val="0"/>
              </a:spcBef>
              <a:spcAft>
                <a:spcPts val="600"/>
              </a:spcAft>
              <a:buClr>
                <a:srgbClr val="C00000"/>
              </a:buClr>
            </a:pPr>
            <a:r>
              <a:rPr lang="en-US" sz="2200" dirty="0">
                <a:latin typeface="Arial" panose="020B0604020202020204" pitchFamily="34" charset="0"/>
                <a:cs typeface="Arial" panose="020B0604020202020204" pitchFamily="34" charset="0"/>
              </a:rPr>
              <a:t>Must complete ISSO I-9 process within 3 business days from first day of employment</a:t>
            </a:r>
          </a:p>
          <a:p>
            <a:pPr>
              <a:lnSpc>
                <a:spcPct val="100000"/>
              </a:lnSpc>
              <a:spcAft>
                <a:spcPts val="600"/>
              </a:spcAft>
              <a:buClr>
                <a:srgbClr val="C00000"/>
              </a:buClr>
            </a:pPr>
            <a:r>
              <a:rPr lang="en-US" sz="2200" dirty="0">
                <a:latin typeface="Arial" panose="020B0604020202020204" pitchFamily="34" charset="0"/>
                <a:cs typeface="Arial" panose="020B0604020202020204" pitchFamily="34" charset="0"/>
              </a:rPr>
              <a:t>Employment must end no later than end date on student’s I-20 or DS-2019 which is normally the last day of classes in the student’s final semester</a:t>
            </a:r>
          </a:p>
          <a:p>
            <a:pPr>
              <a:lnSpc>
                <a:spcPct val="110000"/>
              </a:lnSpc>
              <a:spcBef>
                <a:spcPts val="0"/>
              </a:spcBef>
              <a:buClr>
                <a:srgbClr val="C00000"/>
              </a:buClr>
            </a:pPr>
            <a:r>
              <a:rPr lang="en-US" sz="2200" dirty="0">
                <a:latin typeface="Arial" panose="020B0604020202020204" pitchFamily="34" charset="0"/>
                <a:cs typeface="Arial" panose="020B0604020202020204" pitchFamily="34" charset="0"/>
              </a:rPr>
              <a:t>Work authorization ends on the last day of the semester that they complete their degree requirements or give their oral defense </a:t>
            </a:r>
          </a:p>
          <a:p>
            <a:pPr lvl="1">
              <a:lnSpc>
                <a:spcPct val="110000"/>
              </a:lnSpc>
              <a:spcBef>
                <a:spcPts val="0"/>
              </a:spcBef>
              <a:spcAft>
                <a:spcPts val="1200"/>
              </a:spcAft>
              <a:buClr>
                <a:srgbClr val="C00000"/>
              </a:buClr>
              <a:buFont typeface="Courier New" panose="02070309020205020404" pitchFamily="49" charset="0"/>
              <a:buChar char="o"/>
            </a:pPr>
            <a:r>
              <a:rPr lang="en-US" sz="1800" dirty="0">
                <a:latin typeface="Arial" panose="020B0604020202020204" pitchFamily="34" charset="0"/>
                <a:cs typeface="Arial" panose="020B0604020202020204" pitchFamily="34" charset="0"/>
              </a:rPr>
              <a:t>Last day of the semester = Last day of classes</a:t>
            </a:r>
          </a:p>
          <a:p>
            <a:pPr>
              <a:lnSpc>
                <a:spcPct val="100000"/>
              </a:lnSpc>
              <a:spcBef>
                <a:spcPts val="0"/>
              </a:spcBef>
              <a:buClr>
                <a:srgbClr val="C00000"/>
              </a:buClr>
            </a:pPr>
            <a:r>
              <a:rPr lang="en-US" sz="2200" dirty="0">
                <a:latin typeface="Arial" panose="020B0604020202020204" pitchFamily="34" charset="0"/>
                <a:cs typeface="Arial" panose="020B0604020202020204" pitchFamily="34" charset="0"/>
              </a:rPr>
              <a:t>Students completing one degree and starting a new degree the next semester may continue to work during the break period</a:t>
            </a:r>
          </a:p>
          <a:p>
            <a:pPr lvl="1">
              <a:lnSpc>
                <a:spcPct val="100000"/>
              </a:lnSpc>
              <a:spcAft>
                <a:spcPts val="600"/>
              </a:spcAft>
              <a:buClr>
                <a:srgbClr val="C00000"/>
              </a:buClr>
              <a:buFont typeface="Courier New" panose="02070309020205020404" pitchFamily="49" charset="0"/>
              <a:buChar char="o"/>
            </a:pPr>
            <a:r>
              <a:rPr lang="en-US" sz="1800" dirty="0">
                <a:latin typeface="Arial" panose="020B0604020202020204" pitchFamily="34" charset="0"/>
                <a:cs typeface="Arial" panose="020B0604020202020204" pitchFamily="34" charset="0"/>
              </a:rPr>
              <a:t>Example: student completes a bachelor’s in May and will start a master’s in the fall may work over the summer</a:t>
            </a:r>
          </a:p>
        </p:txBody>
      </p:sp>
      <p:pic>
        <p:nvPicPr>
          <p:cNvPr id="4" name="Picture 3">
            <a:extLst>
              <a:ext uri="{FF2B5EF4-FFF2-40B4-BE49-F238E27FC236}">
                <a16:creationId xmlns:a16="http://schemas.microsoft.com/office/drawing/2014/main" id="{10F88D02-BE1E-4E41-A965-C78B14F638BF}"/>
              </a:ext>
            </a:extLst>
          </p:cNvPr>
          <p:cNvPicPr>
            <a:picLocks noChangeAspect="1"/>
          </p:cNvPicPr>
          <p:nvPr/>
        </p:nvPicPr>
        <p:blipFill rotWithShape="1">
          <a:blip r:embed="rId2"/>
          <a:srcRect t="88602"/>
          <a:stretch/>
        </p:blipFill>
        <p:spPr>
          <a:xfrm>
            <a:off x="0" y="6076334"/>
            <a:ext cx="12192000" cy="781665"/>
          </a:xfrm>
          <a:prstGeom prst="rect">
            <a:avLst/>
          </a:prstGeom>
        </p:spPr>
      </p:pic>
      <p:cxnSp>
        <p:nvCxnSpPr>
          <p:cNvPr id="5" name="Straight Connector 4">
            <a:extLst>
              <a:ext uri="{FF2B5EF4-FFF2-40B4-BE49-F238E27FC236}">
                <a16:creationId xmlns:a16="http://schemas.microsoft.com/office/drawing/2014/main" id="{7D984AA2-AE59-9E43-AED2-81CA22941ECF}"/>
              </a:ext>
            </a:extLst>
          </p:cNvPr>
          <p:cNvCxnSpPr/>
          <p:nvPr/>
        </p:nvCxnSpPr>
        <p:spPr>
          <a:xfrm>
            <a:off x="916354" y="1289538"/>
            <a:ext cx="7829062"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1F7ACB29-39E6-8A44-A3E6-5DFA1E42489A}"/>
              </a:ext>
            </a:extLst>
          </p:cNvPr>
          <p:cNvPicPr>
            <a:picLocks noChangeAspect="1"/>
          </p:cNvPicPr>
          <p:nvPr/>
        </p:nvPicPr>
        <p:blipFill rotWithShape="1">
          <a:blip r:embed="rId3">
            <a:extLst>
              <a:ext uri="{28A0092B-C50C-407E-A947-70E740481C1C}">
                <a14:useLocalDpi xmlns:a14="http://schemas.microsoft.com/office/drawing/2010/main" val="0"/>
              </a:ext>
            </a:extLst>
          </a:blip>
          <a:srcRect t="41244" r="47739"/>
          <a:stretch/>
        </p:blipFill>
        <p:spPr>
          <a:xfrm>
            <a:off x="9641008" y="-1"/>
            <a:ext cx="2550992" cy="3063851"/>
          </a:xfrm>
          <a:prstGeom prst="rect">
            <a:avLst/>
          </a:prstGeom>
        </p:spPr>
      </p:pic>
    </p:spTree>
    <p:extLst>
      <p:ext uri="{BB962C8B-B14F-4D97-AF65-F5344CB8AC3E}">
        <p14:creationId xmlns:p14="http://schemas.microsoft.com/office/powerpoint/2010/main" val="3293465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56441A4-2F2C-C142-816F-957216A9EF58}"/>
              </a:ext>
            </a:extLst>
          </p:cNvPr>
          <p:cNvPicPr>
            <a:picLocks noChangeAspect="1"/>
          </p:cNvPicPr>
          <p:nvPr/>
        </p:nvPicPr>
        <p:blipFill rotWithShape="1">
          <a:blip r:embed="rId2"/>
          <a:srcRect r="53030" b="22799"/>
          <a:stretch/>
        </p:blipFill>
        <p:spPr>
          <a:xfrm>
            <a:off x="9781524" y="3058543"/>
            <a:ext cx="2410476" cy="3799457"/>
          </a:xfrm>
          <a:prstGeom prst="rect">
            <a:avLst/>
          </a:prstGeom>
        </p:spPr>
      </p:pic>
      <p:sp>
        <p:nvSpPr>
          <p:cNvPr id="2" name="Title 1">
            <a:extLst>
              <a:ext uri="{FF2B5EF4-FFF2-40B4-BE49-F238E27FC236}">
                <a16:creationId xmlns:a16="http://schemas.microsoft.com/office/drawing/2014/main" id="{42AE999A-9498-4438-B670-DC52220D8E6B}"/>
              </a:ext>
            </a:extLst>
          </p:cNvPr>
          <p:cNvSpPr>
            <a:spLocks noGrp="1"/>
          </p:cNvSpPr>
          <p:nvPr>
            <p:ph type="title"/>
          </p:nvPr>
        </p:nvSpPr>
        <p:spPr>
          <a:xfrm>
            <a:off x="838200" y="722495"/>
            <a:ext cx="10515600" cy="714738"/>
          </a:xfrm>
        </p:spPr>
        <p:txBody>
          <a:bodyPr>
            <a:normAutofit/>
          </a:bodyPr>
          <a:lstStyle/>
          <a:p>
            <a:r>
              <a:rPr lang="en-US" sz="2800" b="1" dirty="0">
                <a:solidFill>
                  <a:srgbClr val="C00000"/>
                </a:solidFill>
                <a:latin typeface="Arial" panose="020B0604020202020204" pitchFamily="34" charset="0"/>
                <a:cs typeface="Arial" panose="020B0604020202020204" pitchFamily="34" charset="0"/>
              </a:rPr>
              <a:t>ISSO I-9 Process</a:t>
            </a:r>
          </a:p>
        </p:txBody>
      </p:sp>
      <p:sp>
        <p:nvSpPr>
          <p:cNvPr id="3" name="Content Placeholder 2">
            <a:extLst>
              <a:ext uri="{FF2B5EF4-FFF2-40B4-BE49-F238E27FC236}">
                <a16:creationId xmlns:a16="http://schemas.microsoft.com/office/drawing/2014/main" id="{43E623D3-4B0E-4134-A1A5-E53F82AF5548}"/>
              </a:ext>
            </a:extLst>
          </p:cNvPr>
          <p:cNvSpPr>
            <a:spLocks noGrp="1"/>
          </p:cNvSpPr>
          <p:nvPr>
            <p:ph idx="1"/>
          </p:nvPr>
        </p:nvSpPr>
        <p:spPr>
          <a:xfrm>
            <a:off x="916354" y="1370067"/>
            <a:ext cx="10942432" cy="5097099"/>
          </a:xfrm>
        </p:spPr>
        <p:txBody>
          <a:bodyPr>
            <a:normAutofit/>
          </a:bodyPr>
          <a:lstStyle/>
          <a:p>
            <a:endParaRPr lang="en-US" dirty="0"/>
          </a:p>
          <a:p>
            <a:pPr marL="514350" indent="-514350">
              <a:buClr>
                <a:srgbClr val="C00000"/>
              </a:buClr>
              <a:buFont typeface="+mj-lt"/>
              <a:buAutoNum type="arabicPeriod"/>
            </a:pPr>
            <a:r>
              <a:rPr lang="en-US" sz="2200" dirty="0">
                <a:latin typeface="Arial" panose="020B0604020202020204" pitchFamily="34" charset="0"/>
                <a:cs typeface="Arial" panose="020B0604020202020204" pitchFamily="34" charset="0"/>
              </a:rPr>
              <a:t>The student’s position must be finalized in Workday (i.e., approved by the academic department, supervisor, Graduate College, and HR, as applicable)</a:t>
            </a:r>
          </a:p>
          <a:p>
            <a:pPr marL="514350" indent="-514350">
              <a:buClr>
                <a:srgbClr val="C00000"/>
              </a:buClr>
              <a:buFont typeface="+mj-lt"/>
              <a:buAutoNum type="arabicPeriod"/>
            </a:pPr>
            <a:r>
              <a:rPr lang="en-US" sz="2200" dirty="0">
                <a:latin typeface="Arial" panose="020B0604020202020204" pitchFamily="34" charset="0"/>
                <a:cs typeface="Arial" panose="020B0604020202020204" pitchFamily="34" charset="0"/>
              </a:rPr>
              <a:t>Form I-9 Section 1 launches in Workday as the final step of the hiring process</a:t>
            </a:r>
          </a:p>
          <a:p>
            <a:pPr marL="514350" indent="-514350">
              <a:buClr>
                <a:srgbClr val="C00000"/>
              </a:buClr>
              <a:buFont typeface="+mj-lt"/>
              <a:buAutoNum type="arabicPeriod"/>
            </a:pPr>
            <a:r>
              <a:rPr lang="en-US" sz="2200" dirty="0">
                <a:latin typeface="Arial" panose="020B0604020202020204" pitchFamily="34" charset="0"/>
                <a:cs typeface="Arial" panose="020B0604020202020204" pitchFamily="34" charset="0"/>
              </a:rPr>
              <a:t>Student completes Form I-9 Section 1 in Workday on or before first day of employment</a:t>
            </a:r>
          </a:p>
          <a:p>
            <a:pPr marL="514350" indent="-514350">
              <a:buClr>
                <a:srgbClr val="C00000"/>
              </a:buClr>
              <a:buFont typeface="+mj-lt"/>
              <a:buAutoNum type="arabicPeriod"/>
            </a:pPr>
            <a:r>
              <a:rPr lang="en-US" sz="2200" dirty="0">
                <a:latin typeface="Arial" panose="020B0604020202020204" pitchFamily="34" charset="0"/>
                <a:cs typeface="Arial" panose="020B0604020202020204" pitchFamily="34" charset="0"/>
              </a:rPr>
              <a:t>Student completes the rest of the I-9 process in person with ISSO within 3 business days from the start of employment</a:t>
            </a:r>
          </a:p>
        </p:txBody>
      </p:sp>
      <p:pic>
        <p:nvPicPr>
          <p:cNvPr id="4" name="Picture 3">
            <a:extLst>
              <a:ext uri="{FF2B5EF4-FFF2-40B4-BE49-F238E27FC236}">
                <a16:creationId xmlns:a16="http://schemas.microsoft.com/office/drawing/2014/main" id="{4623B543-FE58-DF40-9503-065853CCA939}"/>
              </a:ext>
            </a:extLst>
          </p:cNvPr>
          <p:cNvPicPr>
            <a:picLocks noChangeAspect="1"/>
          </p:cNvPicPr>
          <p:nvPr/>
        </p:nvPicPr>
        <p:blipFill rotWithShape="1">
          <a:blip r:embed="rId3"/>
          <a:srcRect t="88602"/>
          <a:stretch/>
        </p:blipFill>
        <p:spPr>
          <a:xfrm>
            <a:off x="0" y="6076334"/>
            <a:ext cx="12192000" cy="781665"/>
          </a:xfrm>
          <a:prstGeom prst="rect">
            <a:avLst/>
          </a:prstGeom>
        </p:spPr>
      </p:pic>
      <p:cxnSp>
        <p:nvCxnSpPr>
          <p:cNvPr id="5" name="Straight Connector 4">
            <a:extLst>
              <a:ext uri="{FF2B5EF4-FFF2-40B4-BE49-F238E27FC236}">
                <a16:creationId xmlns:a16="http://schemas.microsoft.com/office/drawing/2014/main" id="{E4464A0F-17A0-B444-A56C-BC7F1A4F2B0E}"/>
              </a:ext>
            </a:extLst>
          </p:cNvPr>
          <p:cNvCxnSpPr/>
          <p:nvPr/>
        </p:nvCxnSpPr>
        <p:spPr>
          <a:xfrm>
            <a:off x="916354" y="1289538"/>
            <a:ext cx="7829062"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3549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14DBFB4-07B4-1843-B791-F96D9B9FB36A}"/>
              </a:ext>
            </a:extLst>
          </p:cNvPr>
          <p:cNvPicPr>
            <a:picLocks noChangeAspect="1"/>
          </p:cNvPicPr>
          <p:nvPr/>
        </p:nvPicPr>
        <p:blipFill rotWithShape="1">
          <a:blip r:embed="rId2"/>
          <a:srcRect r="53030" b="22799"/>
          <a:stretch/>
        </p:blipFill>
        <p:spPr>
          <a:xfrm>
            <a:off x="9781524" y="3058543"/>
            <a:ext cx="2410476" cy="3799457"/>
          </a:xfrm>
          <a:prstGeom prst="rect">
            <a:avLst/>
          </a:prstGeom>
        </p:spPr>
      </p:pic>
      <p:sp>
        <p:nvSpPr>
          <p:cNvPr id="4" name="Title 3">
            <a:extLst>
              <a:ext uri="{FF2B5EF4-FFF2-40B4-BE49-F238E27FC236}">
                <a16:creationId xmlns:a16="http://schemas.microsoft.com/office/drawing/2014/main" id="{0B06D8B0-22F8-4A11-92FB-49C8FD59CA31}"/>
              </a:ext>
            </a:extLst>
          </p:cNvPr>
          <p:cNvSpPr>
            <a:spLocks noGrp="1"/>
          </p:cNvSpPr>
          <p:nvPr>
            <p:ph type="title"/>
          </p:nvPr>
        </p:nvSpPr>
        <p:spPr/>
        <p:txBody>
          <a:bodyPr>
            <a:normAutofit/>
          </a:bodyPr>
          <a:lstStyle/>
          <a:p>
            <a:r>
              <a:rPr lang="en-US" sz="2800" b="1" dirty="0">
                <a:solidFill>
                  <a:srgbClr val="C00000"/>
                </a:solidFill>
                <a:latin typeface="Arial" panose="020B0604020202020204" pitchFamily="34" charset="0"/>
                <a:cs typeface="Arial" panose="020B0604020202020204" pitchFamily="34" charset="0"/>
              </a:rPr>
              <a:t>Obtaining A Social Security Number (SSN)</a:t>
            </a:r>
          </a:p>
        </p:txBody>
      </p:sp>
      <p:sp>
        <p:nvSpPr>
          <p:cNvPr id="5" name="Content Placeholder 4">
            <a:extLst>
              <a:ext uri="{FF2B5EF4-FFF2-40B4-BE49-F238E27FC236}">
                <a16:creationId xmlns:a16="http://schemas.microsoft.com/office/drawing/2014/main" id="{DAC63542-6F61-4BF6-8397-B85BB228C46E}"/>
              </a:ext>
            </a:extLst>
          </p:cNvPr>
          <p:cNvSpPr>
            <a:spLocks noGrp="1"/>
          </p:cNvSpPr>
          <p:nvPr>
            <p:ph idx="1"/>
          </p:nvPr>
        </p:nvSpPr>
        <p:spPr>
          <a:xfrm>
            <a:off x="838200" y="1822912"/>
            <a:ext cx="10040816" cy="4644254"/>
          </a:xfrm>
        </p:spPr>
        <p:txBody>
          <a:bodyPr>
            <a:normAutofit/>
          </a:bodyPr>
          <a:lstStyle/>
          <a:p>
            <a:pPr marL="514350" indent="-514350">
              <a:buClr>
                <a:srgbClr val="C00000"/>
              </a:buClr>
              <a:buFont typeface="+mj-lt"/>
              <a:buAutoNum type="arabicPeriod"/>
            </a:pPr>
            <a:r>
              <a:rPr lang="en-US" sz="2200" dirty="0">
                <a:latin typeface="Arial" panose="020B0604020202020204" pitchFamily="34" charset="0"/>
                <a:cs typeface="Arial" panose="020B0604020202020204" pitchFamily="34" charset="0"/>
              </a:rPr>
              <a:t>International students without an SSN become eligible to apply for an SSN once they are officially hired </a:t>
            </a:r>
          </a:p>
          <a:p>
            <a:pPr marL="514350" indent="-514350">
              <a:buClr>
                <a:srgbClr val="C00000"/>
              </a:buClr>
              <a:buFont typeface="+mj-lt"/>
              <a:buAutoNum type="arabicPeriod"/>
            </a:pPr>
            <a:r>
              <a:rPr lang="en-US" sz="2200" dirty="0">
                <a:latin typeface="Arial" panose="020B0604020202020204" pitchFamily="34" charset="0"/>
                <a:cs typeface="Arial" panose="020B0604020202020204" pitchFamily="34" charset="0"/>
              </a:rPr>
              <a:t>ISSO will provide a supporting letter and instructions for an an SSN application during I-9 process</a:t>
            </a:r>
          </a:p>
          <a:p>
            <a:pPr marL="514350" indent="-514350">
              <a:buClr>
                <a:srgbClr val="C00000"/>
              </a:buClr>
              <a:buFont typeface="+mj-lt"/>
              <a:buAutoNum type="arabicPeriod"/>
            </a:pPr>
            <a:r>
              <a:rPr lang="en-US" sz="2200" dirty="0">
                <a:latin typeface="Arial" panose="020B0604020202020204" pitchFamily="34" charset="0"/>
                <a:cs typeface="Arial" panose="020B0604020202020204" pitchFamily="34" charset="0"/>
              </a:rPr>
              <a:t>ISU hiring department provides official offer letter with employment details</a:t>
            </a:r>
          </a:p>
          <a:p>
            <a:pPr marL="514350" indent="-514350">
              <a:buClr>
                <a:srgbClr val="C00000"/>
              </a:buClr>
              <a:buFont typeface="+mj-lt"/>
              <a:buAutoNum type="arabicPeriod"/>
            </a:pPr>
            <a:r>
              <a:rPr lang="en-US" sz="2200" dirty="0">
                <a:latin typeface="Arial" panose="020B0604020202020204" pitchFamily="34" charset="0"/>
                <a:cs typeface="Arial" panose="020B0604020202020204" pitchFamily="34" charset="0"/>
              </a:rPr>
              <a:t>The student may begin work after I-9 completion and while SSN is processing</a:t>
            </a:r>
          </a:p>
          <a:p>
            <a:pPr marL="514350" indent="-514350">
              <a:buClr>
                <a:srgbClr val="C00000"/>
              </a:buClr>
              <a:buFont typeface="+mj-lt"/>
              <a:buAutoNum type="arabicPeriod"/>
            </a:pPr>
            <a:r>
              <a:rPr lang="en-US" sz="2200" dirty="0">
                <a:latin typeface="Arial" panose="020B0604020202020204" pitchFamily="34" charset="0"/>
                <a:cs typeface="Arial" panose="020B0604020202020204" pitchFamily="34" charset="0"/>
              </a:rPr>
              <a:t>SSN card is mailed to Office of the Registrar and notice is emailed to student about SSN collection</a:t>
            </a:r>
          </a:p>
          <a:p>
            <a:pPr marL="514350" indent="-514350">
              <a:buClr>
                <a:srgbClr val="C00000"/>
              </a:buClr>
              <a:buFont typeface="+mj-lt"/>
              <a:buAutoNum type="arabicPeriod"/>
            </a:pPr>
            <a:r>
              <a:rPr lang="en-US" sz="2200" dirty="0">
                <a:latin typeface="Arial" panose="020B0604020202020204" pitchFamily="34" charset="0"/>
                <a:cs typeface="Arial" panose="020B0604020202020204" pitchFamily="34" charset="0"/>
              </a:rPr>
              <a:t>Student enters SSN in Section 1 of Form I-9 in Workday</a:t>
            </a:r>
          </a:p>
        </p:txBody>
      </p:sp>
      <p:pic>
        <p:nvPicPr>
          <p:cNvPr id="6" name="Picture 5">
            <a:extLst>
              <a:ext uri="{FF2B5EF4-FFF2-40B4-BE49-F238E27FC236}">
                <a16:creationId xmlns:a16="http://schemas.microsoft.com/office/drawing/2014/main" id="{6C6761BE-318F-1443-A6D9-D35525AE5231}"/>
              </a:ext>
            </a:extLst>
          </p:cNvPr>
          <p:cNvPicPr>
            <a:picLocks noChangeAspect="1"/>
          </p:cNvPicPr>
          <p:nvPr/>
        </p:nvPicPr>
        <p:blipFill rotWithShape="1">
          <a:blip r:embed="rId3"/>
          <a:srcRect t="88602"/>
          <a:stretch/>
        </p:blipFill>
        <p:spPr>
          <a:xfrm>
            <a:off x="0" y="6076334"/>
            <a:ext cx="12192000" cy="781665"/>
          </a:xfrm>
          <a:prstGeom prst="rect">
            <a:avLst/>
          </a:prstGeom>
        </p:spPr>
      </p:pic>
      <p:cxnSp>
        <p:nvCxnSpPr>
          <p:cNvPr id="3" name="Straight Connector 2">
            <a:extLst>
              <a:ext uri="{FF2B5EF4-FFF2-40B4-BE49-F238E27FC236}">
                <a16:creationId xmlns:a16="http://schemas.microsoft.com/office/drawing/2014/main" id="{AFE7AD84-7F4A-6045-924A-589FD91C04F9}"/>
              </a:ext>
            </a:extLst>
          </p:cNvPr>
          <p:cNvCxnSpPr/>
          <p:nvPr/>
        </p:nvCxnSpPr>
        <p:spPr>
          <a:xfrm>
            <a:off x="916354" y="1289538"/>
            <a:ext cx="7829062"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54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BE81C46-765C-DC4F-B6CE-7A913C248DB0}"/>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9193A07C-FDF0-F54C-9E30-35638EE2889E}"/>
              </a:ext>
            </a:extLst>
          </p:cNvPr>
          <p:cNvSpPr txBox="1"/>
          <p:nvPr/>
        </p:nvSpPr>
        <p:spPr>
          <a:xfrm>
            <a:off x="2021981" y="2511382"/>
            <a:ext cx="8178085" cy="707886"/>
          </a:xfrm>
          <a:prstGeom prst="rect">
            <a:avLst/>
          </a:prstGeom>
          <a:noFill/>
        </p:spPr>
        <p:txBody>
          <a:bodyPr wrap="square" rtlCol="0">
            <a:spAutoFit/>
          </a:bodyPr>
          <a:lstStyle/>
          <a:p>
            <a:pPr algn="ctr"/>
            <a:r>
              <a:rPr lang="en-US" sz="4000" b="1" i="1" dirty="0">
                <a:solidFill>
                  <a:schemeClr val="accent4">
                    <a:lumMod val="60000"/>
                    <a:lumOff val="40000"/>
                  </a:schemeClr>
                </a:solidFill>
                <a:latin typeface="Times New Roman" panose="02020603050405020304" pitchFamily="18" charset="0"/>
                <a:cs typeface="Times New Roman" panose="02020603050405020304" pitchFamily="18" charset="0"/>
              </a:rPr>
              <a:t>Questions?</a:t>
            </a:r>
          </a:p>
        </p:txBody>
      </p:sp>
      <p:sp>
        <p:nvSpPr>
          <p:cNvPr id="6" name="TextBox 5">
            <a:extLst>
              <a:ext uri="{FF2B5EF4-FFF2-40B4-BE49-F238E27FC236}">
                <a16:creationId xmlns:a16="http://schemas.microsoft.com/office/drawing/2014/main" id="{9D3A5C35-AE2F-FD40-8527-AACD57D11068}"/>
              </a:ext>
            </a:extLst>
          </p:cNvPr>
          <p:cNvSpPr txBox="1"/>
          <p:nvPr/>
        </p:nvSpPr>
        <p:spPr>
          <a:xfrm>
            <a:off x="2313133" y="4163479"/>
            <a:ext cx="7238732" cy="1015663"/>
          </a:xfrm>
          <a:prstGeom prst="rect">
            <a:avLst/>
          </a:prstGeom>
          <a:noFill/>
        </p:spPr>
        <p:txBody>
          <a:bodyPr wrap="square" rtlCol="0">
            <a:spAutoFit/>
          </a:bodyPr>
          <a:lstStyle/>
          <a:p>
            <a:r>
              <a:rPr lang="en-US" sz="2000" dirty="0">
                <a:solidFill>
                  <a:schemeClr val="bg1"/>
                </a:solidFill>
                <a:latin typeface="Arial" panose="020B0604020202020204" pitchFamily="34" charset="0"/>
                <a:cs typeface="Arial" panose="020B0604020202020204" pitchFamily="34" charset="0"/>
              </a:rPr>
              <a:t>Email </a:t>
            </a:r>
            <a:r>
              <a:rPr lang="en-US" sz="2000"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ISSO@iastate.edu</a:t>
            </a:r>
            <a:endParaRPr lang="en-US" sz="2000" dirty="0">
              <a:solidFill>
                <a:schemeClr val="bg1"/>
              </a:solidFill>
              <a:latin typeface="Arial" panose="020B0604020202020204" pitchFamily="34" charset="0"/>
              <a:cs typeface="Arial" panose="020B0604020202020204" pitchFamily="34" charset="0"/>
            </a:endParaRPr>
          </a:p>
          <a:p>
            <a:r>
              <a:rPr lang="en-US" sz="2000" dirty="0">
                <a:solidFill>
                  <a:schemeClr val="bg1"/>
                </a:solidFill>
                <a:latin typeface="Arial" panose="020B0604020202020204" pitchFamily="34" charset="0"/>
                <a:cs typeface="Arial" panose="020B0604020202020204" pitchFamily="34" charset="0"/>
              </a:rPr>
              <a:t>Phone: 515-294-1120</a:t>
            </a:r>
          </a:p>
          <a:p>
            <a:r>
              <a:rPr lang="en-US" sz="2000" dirty="0">
                <a:solidFill>
                  <a:schemeClr val="bg1"/>
                </a:solidFill>
                <a:latin typeface="Arial" panose="020B0604020202020204" pitchFamily="34" charset="0"/>
                <a:cs typeface="Arial" panose="020B0604020202020204" pitchFamily="34" charset="0"/>
              </a:rPr>
              <a:t>Location: 4530 Memorial Union</a:t>
            </a:r>
          </a:p>
        </p:txBody>
      </p:sp>
    </p:spTree>
    <p:extLst>
      <p:ext uri="{BB962C8B-B14F-4D97-AF65-F5344CB8AC3E}">
        <p14:creationId xmlns:p14="http://schemas.microsoft.com/office/powerpoint/2010/main" val="24330110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289</TotalTime>
  <Words>606</Words>
  <Application>Microsoft Office PowerPoint</Application>
  <PresentationFormat>Widescreen</PresentationFormat>
  <Paragraphs>43</Paragraphs>
  <Slides>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Calibri Light</vt:lpstr>
      <vt:lpstr>Courier New</vt:lpstr>
      <vt:lpstr>Times New Roman</vt:lpstr>
      <vt:lpstr>Wingdings</vt:lpstr>
      <vt:lpstr>Office Theme</vt:lpstr>
      <vt:lpstr>PowerPoint Presentation</vt:lpstr>
      <vt:lpstr>International Student On-Campus Work Eligibility </vt:lpstr>
      <vt:lpstr>On-Campus Work Definition</vt:lpstr>
      <vt:lpstr>International Student Employment Dates</vt:lpstr>
      <vt:lpstr>ISSO I-9 Process</vt:lpstr>
      <vt:lpstr>Obtaining A Social Security Number (SSN)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Uhl, Elliot N [ISSO]</dc:creator>
  <cp:lastModifiedBy>Uhl, Elliot N [ISSO]</cp:lastModifiedBy>
  <cp:revision>28</cp:revision>
  <dcterms:created xsi:type="dcterms:W3CDTF">2023-01-11T21:01:58Z</dcterms:created>
  <dcterms:modified xsi:type="dcterms:W3CDTF">2023-07-17T16:37:42Z</dcterms:modified>
</cp:coreProperties>
</file>